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6"/>
  </p:notesMasterIdLst>
  <p:handoutMasterIdLst>
    <p:handoutMasterId r:id="rId17"/>
  </p:handoutMasterIdLst>
  <p:sldIdLst>
    <p:sldId id="691" r:id="rId2"/>
    <p:sldId id="672" r:id="rId3"/>
    <p:sldId id="676" r:id="rId4"/>
    <p:sldId id="683" r:id="rId5"/>
    <p:sldId id="684" r:id="rId6"/>
    <p:sldId id="685" r:id="rId7"/>
    <p:sldId id="688" r:id="rId8"/>
    <p:sldId id="697" r:id="rId9"/>
    <p:sldId id="689" r:id="rId10"/>
    <p:sldId id="695" r:id="rId11"/>
    <p:sldId id="677" r:id="rId12"/>
    <p:sldId id="699" r:id="rId13"/>
    <p:sldId id="698" r:id="rId14"/>
    <p:sldId id="694" r:id="rId15"/>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galloway2715@gmail.com" initials="m" lastIdx="1" clrIdx="0">
    <p:extLst>
      <p:ext uri="{19B8F6BF-5375-455C-9EA6-DF929625EA0E}">
        <p15:presenceInfo xmlns:p15="http://schemas.microsoft.com/office/powerpoint/2012/main" userId="dc0b1c28089faa8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8" d="100"/>
          <a:sy n="78" d="100"/>
        </p:scale>
        <p:origin x="32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A829B0-8E9E-44FC-A10E-4687740387A3}"/>
              </a:ext>
            </a:extLst>
          </p:cNvPr>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r>
              <a:rPr lang="en-US" sz="1000">
                <a:latin typeface="Arial" panose="020B0604020202020204" pitchFamily="34" charset="0"/>
                <a:cs typeface="Arial" panose="020B0604020202020204" pitchFamily="34" charset="0"/>
              </a:rPr>
              <a:t>Class – The Life Of Christ (297)</a:t>
            </a:r>
          </a:p>
        </p:txBody>
      </p:sp>
      <p:sp>
        <p:nvSpPr>
          <p:cNvPr id="3" name="Date Placeholder 2">
            <a:extLst>
              <a:ext uri="{FF2B5EF4-FFF2-40B4-BE49-F238E27FC236}">
                <a16:creationId xmlns:a16="http://schemas.microsoft.com/office/drawing/2014/main" id="{1C019E43-25D2-422A-8AF3-6B7504FC82F4}"/>
              </a:ext>
            </a:extLst>
          </p:cNvPr>
          <p:cNvSpPr>
            <a:spLocks noGrp="1"/>
          </p:cNvSpPr>
          <p:nvPr>
            <p:ph type="dt" sz="quarter" idx="1"/>
          </p:nvPr>
        </p:nvSpPr>
        <p:spPr>
          <a:xfrm>
            <a:off x="4143587" y="0"/>
            <a:ext cx="3169920" cy="481728"/>
          </a:xfrm>
          <a:prstGeom prst="rect">
            <a:avLst/>
          </a:prstGeom>
        </p:spPr>
        <p:txBody>
          <a:bodyPr vert="horz" lIns="96657" tIns="48329" rIns="96657" bIns="48329" rtlCol="0"/>
          <a:lstStyle>
            <a:lvl1pPr algn="r">
              <a:defRPr sz="1200"/>
            </a:lvl1pPr>
          </a:lstStyle>
          <a:p>
            <a:r>
              <a:rPr lang="en-US" sz="1000">
                <a:latin typeface="Arial" panose="020B0604020202020204" pitchFamily="34" charset="0"/>
                <a:cs typeface="Arial" panose="020B0604020202020204" pitchFamily="34" charset="0"/>
              </a:rPr>
              <a:t>2/16/2022 pm</a:t>
            </a:r>
          </a:p>
        </p:txBody>
      </p:sp>
      <p:sp>
        <p:nvSpPr>
          <p:cNvPr id="4" name="Footer Placeholder 3">
            <a:extLst>
              <a:ext uri="{FF2B5EF4-FFF2-40B4-BE49-F238E27FC236}">
                <a16:creationId xmlns:a16="http://schemas.microsoft.com/office/drawing/2014/main" id="{2C84D9EF-FAFC-442A-BE5B-9EECCD14BC67}"/>
              </a:ext>
            </a:extLst>
          </p:cNvPr>
          <p:cNvSpPr>
            <a:spLocks noGrp="1"/>
          </p:cNvSpPr>
          <p:nvPr>
            <p:ph type="ftr" sz="quarter" idx="2"/>
          </p:nvPr>
        </p:nvSpPr>
        <p:spPr>
          <a:xfrm>
            <a:off x="0" y="9119475"/>
            <a:ext cx="3169920" cy="481727"/>
          </a:xfrm>
          <a:prstGeom prst="rect">
            <a:avLst/>
          </a:prstGeom>
        </p:spPr>
        <p:txBody>
          <a:bodyPr vert="horz" lIns="96657" tIns="48329" rIns="96657" bIns="48329"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2EB5A29A-03D8-47C3-83B3-88EB76D60383}"/>
              </a:ext>
            </a:extLst>
          </p:cNvPr>
          <p:cNvSpPr>
            <a:spLocks noGrp="1"/>
          </p:cNvSpPr>
          <p:nvPr>
            <p:ph type="sldNum" sz="quarter" idx="3"/>
          </p:nvPr>
        </p:nvSpPr>
        <p:spPr>
          <a:xfrm>
            <a:off x="4143587" y="9119475"/>
            <a:ext cx="3169920" cy="481727"/>
          </a:xfrm>
          <a:prstGeom prst="rect">
            <a:avLst/>
          </a:prstGeom>
        </p:spPr>
        <p:txBody>
          <a:bodyPr vert="horz" lIns="96657" tIns="48329" rIns="96657" bIns="48329" rtlCol="0" anchor="b"/>
          <a:lstStyle>
            <a:lvl1pPr algn="r">
              <a:defRPr sz="1200"/>
            </a:lvl1pPr>
          </a:lstStyle>
          <a:p>
            <a:fld id="{8797EFCB-4451-4746-807C-E62B7F89582F}"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6445982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8"/>
          </a:xfrm>
          <a:prstGeom prst="rect">
            <a:avLst/>
          </a:prstGeom>
        </p:spPr>
        <p:txBody>
          <a:bodyPr vert="horz" lIns="96657" tIns="48329" rIns="96657" bIns="48329" rtlCol="0"/>
          <a:lstStyle>
            <a:lvl1pPr algn="l">
              <a:defRPr sz="1200"/>
            </a:lvl1pPr>
          </a:lstStyle>
          <a:p>
            <a:r>
              <a:rPr lang="en-US"/>
              <a:t>Class – The Life Of Christ (297)</a:t>
            </a:r>
          </a:p>
        </p:txBody>
      </p:sp>
      <p:sp>
        <p:nvSpPr>
          <p:cNvPr id="3" name="Date Placeholder 2"/>
          <p:cNvSpPr>
            <a:spLocks noGrp="1"/>
          </p:cNvSpPr>
          <p:nvPr>
            <p:ph type="dt" idx="1"/>
          </p:nvPr>
        </p:nvSpPr>
        <p:spPr>
          <a:xfrm>
            <a:off x="4143587" y="0"/>
            <a:ext cx="3169920" cy="481728"/>
          </a:xfrm>
          <a:prstGeom prst="rect">
            <a:avLst/>
          </a:prstGeom>
        </p:spPr>
        <p:txBody>
          <a:bodyPr vert="horz" lIns="96657" tIns="48329" rIns="96657" bIns="48329" rtlCol="0"/>
          <a:lstStyle>
            <a:lvl1pPr algn="r">
              <a:defRPr sz="1200"/>
            </a:lvl1pPr>
          </a:lstStyle>
          <a:p>
            <a:r>
              <a:rPr lang="en-US"/>
              <a:t>2/16/2022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7" tIns="48329" rIns="96657" bIns="48329" rtlCol="0" anchor="ctr"/>
          <a:lstStyle/>
          <a:p>
            <a:endParaRPr lang="en-US"/>
          </a:p>
        </p:txBody>
      </p:sp>
      <p:sp>
        <p:nvSpPr>
          <p:cNvPr id="5" name="Notes Placeholder 4"/>
          <p:cNvSpPr>
            <a:spLocks noGrp="1"/>
          </p:cNvSpPr>
          <p:nvPr>
            <p:ph type="body" sz="quarter" idx="3"/>
          </p:nvPr>
        </p:nvSpPr>
        <p:spPr>
          <a:xfrm>
            <a:off x="731521" y="4620577"/>
            <a:ext cx="5852160" cy="3780472"/>
          </a:xfrm>
          <a:prstGeom prst="rect">
            <a:avLst/>
          </a:prstGeom>
        </p:spPr>
        <p:txBody>
          <a:bodyPr vert="horz" lIns="96657" tIns="48329" rIns="96657" bIns="4832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1727"/>
          </a:xfrm>
          <a:prstGeom prst="rect">
            <a:avLst/>
          </a:prstGeom>
        </p:spPr>
        <p:txBody>
          <a:bodyPr vert="horz" lIns="96657" tIns="48329" rIns="96657" bIns="48329"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5"/>
            <a:ext cx="3169920" cy="481727"/>
          </a:xfrm>
          <a:prstGeom prst="rect">
            <a:avLst/>
          </a:prstGeom>
        </p:spPr>
        <p:txBody>
          <a:bodyPr vert="horz" lIns="96657" tIns="48329" rIns="96657" bIns="48329" rtlCol="0" anchor="b"/>
          <a:lstStyle>
            <a:lvl1pPr algn="r">
              <a:defRPr sz="1200"/>
            </a:lvl1pPr>
          </a:lstStyle>
          <a:p>
            <a:fld id="{2CDFDBAF-5E57-407A-B2C6-19B0918A9F42}" type="slidenum">
              <a:rPr lang="en-US" smtClean="0"/>
              <a:t>‹#›</a:t>
            </a:fld>
            <a:endParaRPr lang="en-US"/>
          </a:p>
        </p:txBody>
      </p:sp>
    </p:spTree>
    <p:extLst>
      <p:ext uri="{BB962C8B-B14F-4D97-AF65-F5344CB8AC3E}">
        <p14:creationId xmlns:p14="http://schemas.microsoft.com/office/powerpoint/2010/main" val="2568072978"/>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41A1BFB-95D9-41DA-A621-4A471B466F1A}" type="datetime1">
              <a:rPr lang="en-US" smtClean="0"/>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5370427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80681D-6C6E-4E80-B10F-B09E3AD1D10C}" type="datetime1">
              <a:rPr lang="en-US" smtClean="0"/>
              <a:t>5/16/2022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764332617"/>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080681D-6C6E-4E80-B10F-B09E3AD1D10C}" type="datetime1">
              <a:rPr lang="en-US" smtClean="0"/>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5075736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448177" y="3771174"/>
            <a:ext cx="5540814"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080681D-6C6E-4E80-B10F-B09E3AD1D10C}" type="datetime1">
              <a:rPr lang="en-US" smtClean="0"/>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
        <p:nvSpPr>
          <p:cNvPr id="11" name="TextBox 10"/>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419036965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2" y="3124201"/>
            <a:ext cx="6620968"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80681D-6C6E-4E80-B10F-B09E3AD1D10C}" type="datetime1">
              <a:rPr lang="en-US" smtClean="0"/>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082098308"/>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080681D-6C6E-4E80-B10F-B09E3AD1D10C}" type="datetime1">
              <a:rPr lang="en-US" smtClean="0"/>
              <a:t>5/16/2022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034140730"/>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B868114-D8BF-4775-ABC5-1A2DA959E72F}" type="datetimeFigureOut">
              <a:rPr lang="en-US" smtClean="0"/>
              <a:t>5/16/2022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06BEEF-10DB-4F81-8EAC-5649AE6DEC15}" type="slidenum">
              <a:rPr lang="en-US" smtClean="0"/>
              <a:t>‹#›</a:t>
            </a:fld>
            <a:endParaRPr lang="en-US"/>
          </a:p>
        </p:txBody>
      </p:sp>
    </p:spTree>
    <p:extLst>
      <p:ext uri="{BB962C8B-B14F-4D97-AF65-F5344CB8AC3E}">
        <p14:creationId xmlns:p14="http://schemas.microsoft.com/office/powerpoint/2010/main" val="11550799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0422A1-C9B2-4C50-8966-439F8856C74D}" type="datetime1">
              <a:rPr lang="en-US" smtClean="0"/>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2454642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8A6944-FEF1-4525-9D32-4FD05524128F}" type="datetime1">
              <a:rPr lang="en-US" smtClean="0"/>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102028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C42F22-309E-4E2B-B9EB-6ADE47EC3DCE}" type="datetime1">
              <a:rPr lang="en-US" smtClean="0"/>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732610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0CC8AA-70BC-48AB-9BA2-E78B4B082A8A}" type="datetime1">
              <a:rPr lang="en-US" smtClean="0"/>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157058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8364799-2C8C-4578-A3C7-47B9C928B857}" type="datetime1">
              <a:rPr lang="en-US" smtClean="0"/>
              <a:t>5/16/2022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468509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81DD25-693A-4C48-9608-CF199190EA06}" type="datetime1">
              <a:rPr lang="en-US" smtClean="0"/>
              <a:t>5/16/2022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8251129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09CA57D1-5211-4B82-948C-BF85FAC50B2C}" type="datetime1">
              <a:rPr lang="en-US" smtClean="0"/>
              <a:t>5/16/2022</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056727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BE1C3A8-0516-41F2-AF45-C68129C339A1}" type="datetime1">
              <a:rPr lang="en-US" smtClean="0"/>
              <a:t>5/16/2022</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15139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E2A14D63-933F-47E6-B249-CA5E92A76DDE}" type="datetime1">
              <a:rPr lang="en-US" smtClean="0"/>
              <a:t>5/16/2022</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687688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FEFF2F-04C1-475B-A023-25A4BFE07568}" type="datetime1">
              <a:rPr lang="en-US" smtClean="0"/>
              <a:t>5/16/2022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291151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accent1">
                  <a:lumMod val="60000"/>
                  <a:lumOff val="40000"/>
                  <a:alpha val="14000"/>
                </a:schemeClr>
              </a:gs>
              <a:gs pos="73000">
                <a:schemeClr val="accent1">
                  <a:lumMod val="60000"/>
                  <a:lumOff val="40000"/>
                  <a:alpha val="0"/>
                </a:schemeClr>
              </a:gs>
              <a:gs pos="36000">
                <a:schemeClr val="accent1">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accent1">
                  <a:lumMod val="60000"/>
                  <a:lumOff val="40000"/>
                  <a:alpha val="10000"/>
                </a:schemeClr>
              </a:gs>
              <a:gs pos="66000">
                <a:schemeClr val="accent1">
                  <a:lumMod val="60000"/>
                  <a:lumOff val="40000"/>
                  <a:alpha val="0"/>
                </a:schemeClr>
              </a:gs>
              <a:gs pos="31000">
                <a:schemeClr val="accent1">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accent1">
                  <a:lumMod val="60000"/>
                  <a:lumOff val="40000"/>
                  <a:alpha val="11000"/>
                </a:schemeClr>
              </a:gs>
              <a:gs pos="75000">
                <a:schemeClr val="accent1">
                  <a:lumMod val="60000"/>
                  <a:lumOff val="40000"/>
                  <a:alpha val="0"/>
                </a:schemeClr>
              </a:gs>
              <a:gs pos="36000">
                <a:schemeClr val="accent1">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accent1">
                  <a:lumMod val="60000"/>
                  <a:lumOff val="40000"/>
                  <a:alpha val="8000"/>
                </a:schemeClr>
              </a:gs>
              <a:gs pos="72000">
                <a:schemeClr val="accent1">
                  <a:lumMod val="60000"/>
                  <a:lumOff val="40000"/>
                  <a:alpha val="0"/>
                </a:schemeClr>
              </a:gs>
              <a:gs pos="36000">
                <a:schemeClr val="accent1">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B868114-D8BF-4775-ABC5-1A2DA959E72F}" type="datetimeFigureOut">
              <a:rPr lang="en-US" smtClean="0"/>
              <a:t>5/16/2022</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E606BEEF-10DB-4F81-8EAC-5649AE6DEC15}" type="slidenum">
              <a:rPr lang="en-US" smtClean="0"/>
              <a:t>‹#›</a:t>
            </a:fld>
            <a:endParaRPr lang="en-US"/>
          </a:p>
        </p:txBody>
      </p:sp>
    </p:spTree>
    <p:extLst>
      <p:ext uri="{BB962C8B-B14F-4D97-AF65-F5344CB8AC3E}">
        <p14:creationId xmlns:p14="http://schemas.microsoft.com/office/powerpoint/2010/main" val="2578622356"/>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8229" y="183732"/>
            <a:ext cx="6948202" cy="3477875"/>
          </a:xfrm>
        </p:spPr>
        <p:txBody>
          <a:bodyPr wrap="square">
            <a:spAutoFit/>
          </a:bodyPr>
          <a:lstStyle/>
          <a:p>
            <a:r>
              <a:rPr lang="en-US" sz="4400" dirty="0">
                <a:solidFill>
                  <a:schemeClr val="tx1"/>
                </a:solidFill>
              </a:rPr>
              <a:t>LESSON 17:</a:t>
            </a:r>
            <a:br>
              <a:rPr lang="en-US" sz="4400" dirty="0">
                <a:solidFill>
                  <a:schemeClr val="tx1"/>
                </a:solidFill>
              </a:rPr>
            </a:br>
            <a:r>
              <a:rPr lang="en-US" sz="4400" dirty="0">
                <a:solidFill>
                  <a:schemeClr val="tx1"/>
                </a:solidFill>
              </a:rPr>
              <a:t>The Life Of Christ –</a:t>
            </a:r>
            <a:br>
              <a:rPr lang="en-US" sz="4400" dirty="0">
                <a:solidFill>
                  <a:schemeClr val="tx1"/>
                </a:solidFill>
              </a:rPr>
            </a:br>
            <a:r>
              <a:rPr lang="en-US" sz="4400" dirty="0">
                <a:solidFill>
                  <a:schemeClr val="tx1"/>
                </a:solidFill>
              </a:rPr>
              <a:t>Ten Lepers Healed and Concerning the Kingdom</a:t>
            </a:r>
          </a:p>
        </p:txBody>
      </p:sp>
      <p:sp>
        <p:nvSpPr>
          <p:cNvPr id="3" name="Subtitle 2"/>
          <p:cNvSpPr>
            <a:spLocks noGrp="1"/>
          </p:cNvSpPr>
          <p:nvPr>
            <p:ph type="subTitle" idx="1"/>
          </p:nvPr>
        </p:nvSpPr>
        <p:spPr>
          <a:xfrm>
            <a:off x="1781174" y="3661607"/>
            <a:ext cx="6858000" cy="1513235"/>
          </a:xfrm>
        </p:spPr>
        <p:txBody>
          <a:bodyPr>
            <a:spAutoFit/>
          </a:bodyPr>
          <a:lstStyle/>
          <a:p>
            <a:pPr algn="r"/>
            <a:r>
              <a:rPr lang="en-US" sz="4800" dirty="0">
                <a:solidFill>
                  <a:schemeClr val="tx1"/>
                </a:solidFill>
              </a:rPr>
              <a:t>Luke 17:11-37</a:t>
            </a:r>
          </a:p>
          <a:p>
            <a:pPr algn="r"/>
            <a:r>
              <a:rPr lang="en-US" sz="3600" dirty="0">
                <a:solidFill>
                  <a:schemeClr val="tx1"/>
                </a:solidFill>
              </a:rPr>
              <a:t> February 16, 2022</a:t>
            </a:r>
          </a:p>
        </p:txBody>
      </p:sp>
      <p:sp>
        <p:nvSpPr>
          <p:cNvPr id="4" name="Slide Number Placeholder 3"/>
          <p:cNvSpPr>
            <a:spLocks noGrp="1"/>
          </p:cNvSpPr>
          <p:nvPr>
            <p:ph type="sldNum" sz="quarter" idx="12"/>
          </p:nvPr>
        </p:nvSpPr>
        <p:spPr/>
        <p:txBody>
          <a:bodyPr/>
          <a:lstStyle/>
          <a:p>
            <a:pPr defTabSz="457200">
              <a:defRPr/>
            </a:pPr>
            <a:fld id="{5951F227-E1D8-443B-A186-C40DF9C0D22F}" type="slidenum">
              <a:rPr lang="en-US" sz="2800">
                <a:solidFill>
                  <a:prstClr val="white"/>
                </a:solidFill>
                <a:latin typeface="Century Gothic" panose="020B0502020202020204" pitchFamily="34" charset="0"/>
              </a:rPr>
              <a:pPr defTabSz="457200">
                <a:defRPr/>
              </a:pPr>
              <a:t>1</a:t>
            </a:fld>
            <a:endParaRPr lang="en-US" sz="2800" dirty="0">
              <a:solidFill>
                <a:prstClr val="white"/>
              </a:solidFill>
              <a:latin typeface="Century Gothic" panose="020B0502020202020204" pitchFamily="34" charset="0"/>
            </a:endParaRPr>
          </a:p>
        </p:txBody>
      </p:sp>
    </p:spTree>
    <p:extLst>
      <p:ext uri="{BB962C8B-B14F-4D97-AF65-F5344CB8AC3E}">
        <p14:creationId xmlns:p14="http://schemas.microsoft.com/office/powerpoint/2010/main" val="763452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p:txBody>
          <a:bodyPr>
            <a:spAutoFit/>
          </a:bodyPr>
          <a:lstStyle/>
          <a:p>
            <a:r>
              <a:rPr lang="en-US" dirty="0">
                <a:solidFill>
                  <a:schemeClr val="tx1"/>
                </a:solidFill>
              </a:rPr>
              <a:t>Concerning the Kingdom</a:t>
            </a:r>
            <a:br>
              <a:rPr lang="en-US" dirty="0">
                <a:solidFill>
                  <a:schemeClr val="tx1"/>
                </a:solidFill>
              </a:rPr>
            </a:br>
            <a:r>
              <a:rPr lang="en-US" dirty="0">
                <a:solidFill>
                  <a:schemeClr val="tx1"/>
                </a:solidFill>
              </a:rPr>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28973" y="1853250"/>
            <a:ext cx="9077325" cy="3795911"/>
          </a:xfrm>
        </p:spPr>
        <p:txBody>
          <a:bodyPr>
            <a:spAutoFit/>
          </a:bodyPr>
          <a:lstStyle/>
          <a:p>
            <a:pPr marL="0" indent="0">
              <a:buNone/>
            </a:pPr>
            <a:r>
              <a:rPr lang="en-US" dirty="0"/>
              <a:t>Luke 17:24, </a:t>
            </a:r>
            <a:r>
              <a:rPr lang="en-US" i="1" dirty="0"/>
              <a:t>“For as the lightning, when it lighteneth out of the one part under the heaven, shineth unto the other part under heaven; so shall the Son of man </a:t>
            </a:r>
            <a:r>
              <a:rPr lang="en-US" sz="2800" b="1" i="1" u="sng" dirty="0">
                <a:effectLst>
                  <a:outerShdw blurRad="38100" dist="38100" dir="2700000" algn="tl">
                    <a:srgbClr val="000000">
                      <a:alpha val="43137"/>
                    </a:srgbClr>
                  </a:outerShdw>
                </a:effectLst>
              </a:rPr>
              <a:t>be in his day</a:t>
            </a:r>
            <a:r>
              <a:rPr lang="en-US" i="1" dirty="0"/>
              <a:t>.”</a:t>
            </a:r>
          </a:p>
          <a:p>
            <a:r>
              <a:rPr lang="en-US" sz="2400" dirty="0"/>
              <a:t>However, “here refers to His coming in temporal judgment to deal with national Israel (as the phrase is used in Isaiah 2:12; 13:6-9; Jer. 46:10; Ezek. 7:19; 13:5; 30:3; Joel 1:15; 2:1, 11; Amos 5:18-20; Obad. 1:15; Zeph. 1:7; Zechariah 14:1; et.al).”</a:t>
            </a:r>
            <a:br>
              <a:rPr lang="en-US" sz="2400" dirty="0"/>
            </a:br>
            <a:r>
              <a:rPr lang="en-US" sz="1800" dirty="0"/>
              <a:t>(C.G. Caldwell, </a:t>
            </a:r>
            <a:r>
              <a:rPr lang="en-US" sz="1800" i="1" dirty="0"/>
              <a:t>Luke</a:t>
            </a:r>
            <a:r>
              <a:rPr lang="en-US" sz="1800" dirty="0"/>
              <a:t>, Truth Commentaries, page 930)</a:t>
            </a:r>
          </a:p>
          <a:p>
            <a:endParaRPr lang="en-US" sz="1800" dirty="0"/>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10</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3476681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a:xfrm>
            <a:off x="446610" y="205068"/>
            <a:ext cx="7055380" cy="1400530"/>
          </a:xfrm>
        </p:spPr>
        <p:txBody>
          <a:bodyPr>
            <a:spAutoFit/>
          </a:bodyPr>
          <a:lstStyle/>
          <a:p>
            <a:r>
              <a:rPr lang="en-US" dirty="0">
                <a:solidFill>
                  <a:schemeClr val="tx1"/>
                </a:solidFill>
              </a:rPr>
              <a:t>Concerning the Kingdom</a:t>
            </a:r>
            <a:br>
              <a:rPr lang="en-US" dirty="0">
                <a:solidFill>
                  <a:schemeClr val="tx1"/>
                </a:solidFill>
              </a:rPr>
            </a:br>
            <a:r>
              <a:rPr lang="en-US" dirty="0">
                <a:solidFill>
                  <a:schemeClr val="tx1"/>
                </a:solidFill>
              </a:rPr>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210937" y="1724025"/>
            <a:ext cx="8763001" cy="4909036"/>
          </a:xfrm>
        </p:spPr>
        <p:txBody>
          <a:bodyPr>
            <a:spAutoFit/>
          </a:bodyPr>
          <a:lstStyle/>
          <a:p>
            <a:pPr marL="0" indent="0">
              <a:buNone/>
            </a:pPr>
            <a:r>
              <a:rPr lang="en-US" sz="2800" dirty="0"/>
              <a:t>Luke 17:25, </a:t>
            </a:r>
            <a:r>
              <a:rPr lang="en-US" sz="2800" i="1" dirty="0"/>
              <a:t>“But first must </a:t>
            </a:r>
            <a:r>
              <a:rPr lang="en-US" sz="3200" b="1" i="1" dirty="0">
                <a:effectLst>
                  <a:outerShdw blurRad="38100" dist="38100" dir="2700000" algn="tl">
                    <a:srgbClr val="000000">
                      <a:alpha val="43137"/>
                    </a:srgbClr>
                  </a:outerShdw>
                </a:effectLst>
              </a:rPr>
              <a:t>he suffer many things and be rejected </a:t>
            </a:r>
            <a:r>
              <a:rPr lang="en-US" sz="2800" i="1" dirty="0"/>
              <a:t>of this generation</a:t>
            </a:r>
            <a:r>
              <a:rPr lang="en-US" sz="3200" i="1" dirty="0"/>
              <a:t>.”</a:t>
            </a:r>
          </a:p>
          <a:p>
            <a:pPr marL="0" indent="0">
              <a:buNone/>
            </a:pPr>
            <a:r>
              <a:rPr lang="en-US" sz="2800" b="1" i="1" dirty="0">
                <a:effectLst>
                  <a:outerShdw blurRad="38100" dist="38100" dir="2700000" algn="tl">
                    <a:srgbClr val="000000">
                      <a:alpha val="43137"/>
                    </a:srgbClr>
                  </a:outerShdw>
                </a:effectLst>
              </a:rPr>
              <a:t>Jesus had told them these things:</a:t>
            </a:r>
          </a:p>
          <a:p>
            <a:pPr marL="0" indent="0">
              <a:buNone/>
            </a:pPr>
            <a:r>
              <a:rPr lang="en-US" sz="2800" dirty="0"/>
              <a:t>Luke 9:22, </a:t>
            </a:r>
            <a:r>
              <a:rPr lang="en-US" sz="2800" i="1" dirty="0"/>
              <a:t>“The Son of man must suffer many things, and be rejected of the elders and chief priests and scribes, and be killed, and the third day raise up.”</a:t>
            </a:r>
          </a:p>
          <a:p>
            <a:pPr marL="0" indent="0">
              <a:buNone/>
            </a:pPr>
            <a:r>
              <a:rPr lang="en-US" sz="2800" dirty="0"/>
              <a:t>Luke 9:44, </a:t>
            </a:r>
            <a:r>
              <a:rPr lang="en-US" sz="2800" i="1" dirty="0"/>
              <a:t>“Let these words sink into your ears: for the Son of man shall be delivered up into the hands of men.”</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11</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17626747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a:xfrm>
            <a:off x="446610" y="205068"/>
            <a:ext cx="7055380" cy="1400530"/>
          </a:xfrm>
        </p:spPr>
        <p:txBody>
          <a:bodyPr>
            <a:spAutoFit/>
          </a:bodyPr>
          <a:lstStyle/>
          <a:p>
            <a:r>
              <a:rPr lang="en-US" dirty="0">
                <a:solidFill>
                  <a:schemeClr val="tx1"/>
                </a:solidFill>
              </a:rPr>
              <a:t>Concerning the Kingdom</a:t>
            </a:r>
            <a:br>
              <a:rPr lang="en-US" dirty="0">
                <a:solidFill>
                  <a:schemeClr val="tx1"/>
                </a:solidFill>
              </a:rPr>
            </a:br>
            <a:r>
              <a:rPr lang="en-US" dirty="0">
                <a:solidFill>
                  <a:schemeClr val="tx1"/>
                </a:solidFill>
              </a:rPr>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210937" y="1724025"/>
            <a:ext cx="8763001" cy="3549690"/>
          </a:xfrm>
        </p:spPr>
        <p:txBody>
          <a:bodyPr>
            <a:spAutoFit/>
          </a:bodyPr>
          <a:lstStyle/>
          <a:p>
            <a:pPr marL="0" indent="0">
              <a:buNone/>
            </a:pPr>
            <a:r>
              <a:rPr lang="en-US" sz="2800" dirty="0"/>
              <a:t>Luke 17:25, </a:t>
            </a:r>
            <a:r>
              <a:rPr lang="en-US" sz="2800" i="1" dirty="0"/>
              <a:t>“But first must </a:t>
            </a:r>
            <a:r>
              <a:rPr lang="en-US" sz="3200" b="1" i="1" dirty="0">
                <a:effectLst>
                  <a:outerShdw blurRad="38100" dist="38100" dir="2700000" algn="tl">
                    <a:srgbClr val="000000">
                      <a:alpha val="43137"/>
                    </a:srgbClr>
                  </a:outerShdw>
                </a:effectLst>
              </a:rPr>
              <a:t>he suffer many things and be rejected </a:t>
            </a:r>
            <a:r>
              <a:rPr lang="en-US" sz="2800" i="1" dirty="0"/>
              <a:t>of this generation</a:t>
            </a:r>
            <a:r>
              <a:rPr lang="en-US" sz="3200" i="1" dirty="0"/>
              <a:t>.”</a:t>
            </a:r>
            <a:endParaRPr lang="en-US" sz="3200" dirty="0"/>
          </a:p>
          <a:p>
            <a:pPr marL="0" indent="0">
              <a:buNone/>
            </a:pPr>
            <a:endParaRPr lang="en-US" sz="3200" dirty="0"/>
          </a:p>
          <a:p>
            <a:pPr marL="0" indent="0">
              <a:buNone/>
            </a:pPr>
            <a:r>
              <a:rPr lang="en-US" sz="2800" b="1" dirty="0">
                <a:effectLst>
                  <a:outerShdw blurRad="38100" dist="38100" dir="2700000" algn="tl">
                    <a:srgbClr val="000000">
                      <a:alpha val="43137"/>
                    </a:srgbClr>
                  </a:outerShdw>
                </a:effectLst>
              </a:rPr>
              <a:t>This is what they did. </a:t>
            </a:r>
            <a:r>
              <a:rPr lang="en-US" sz="2800" dirty="0"/>
              <a:t>They rejected the Son of God who had been sent to save their souls (READ … Luke 23:18-21; John 1:10-11; 19:15; Acts 3:13-15; 7:51-52; 13:46; 28:25-28).</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12</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2044358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a:xfrm>
            <a:off x="446610" y="205068"/>
            <a:ext cx="7055380" cy="1400530"/>
          </a:xfrm>
        </p:spPr>
        <p:txBody>
          <a:bodyPr>
            <a:spAutoFit/>
          </a:bodyPr>
          <a:lstStyle/>
          <a:p>
            <a:r>
              <a:rPr lang="en-US" dirty="0">
                <a:solidFill>
                  <a:schemeClr val="tx1"/>
                </a:solidFill>
              </a:rPr>
              <a:t>Concerning the Kingdom</a:t>
            </a:r>
            <a:br>
              <a:rPr lang="en-US" dirty="0">
                <a:solidFill>
                  <a:schemeClr val="tx1"/>
                </a:solidFill>
              </a:rPr>
            </a:br>
            <a:r>
              <a:rPr lang="en-US" dirty="0">
                <a:solidFill>
                  <a:schemeClr val="tx1"/>
                </a:solidFill>
              </a:rPr>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210937" y="1724025"/>
            <a:ext cx="8763001" cy="4416594"/>
          </a:xfrm>
        </p:spPr>
        <p:txBody>
          <a:bodyPr>
            <a:spAutoFit/>
          </a:bodyPr>
          <a:lstStyle/>
          <a:p>
            <a:pPr marL="0" indent="0">
              <a:buNone/>
            </a:pPr>
            <a:r>
              <a:rPr lang="en-US" sz="2800" dirty="0"/>
              <a:t>Luke 17:25, </a:t>
            </a:r>
            <a:r>
              <a:rPr lang="en-US" sz="2800" i="1" dirty="0"/>
              <a:t>“But first must he suffer many things and be rejected of </a:t>
            </a:r>
            <a:r>
              <a:rPr lang="en-US" sz="3200" b="1" i="1" dirty="0">
                <a:effectLst>
                  <a:outerShdw blurRad="38100" dist="38100" dir="2700000" algn="tl">
                    <a:srgbClr val="000000">
                      <a:alpha val="43137"/>
                    </a:srgbClr>
                  </a:outerShdw>
                </a:effectLst>
              </a:rPr>
              <a:t>this generation</a:t>
            </a:r>
            <a:r>
              <a:rPr lang="en-US" sz="3200" i="1" dirty="0"/>
              <a:t>.”</a:t>
            </a:r>
            <a:endParaRPr lang="en-US" sz="2800" i="1" dirty="0"/>
          </a:p>
          <a:p>
            <a:pPr marL="0" indent="0">
              <a:buNone/>
            </a:pPr>
            <a:endParaRPr lang="en-US" sz="2800" dirty="0"/>
          </a:p>
          <a:p>
            <a:r>
              <a:rPr lang="en-US" sz="2800" dirty="0"/>
              <a:t>Luke 7:30-34 – </a:t>
            </a:r>
            <a:r>
              <a:rPr lang="en-US" sz="2800" b="1" dirty="0">
                <a:effectLst>
                  <a:outerShdw blurRad="38100" dist="38100" dir="2700000" algn="tl">
                    <a:srgbClr val="000000">
                      <a:alpha val="43137"/>
                    </a:srgbClr>
                  </a:outerShdw>
                </a:effectLst>
              </a:rPr>
              <a:t>This was an evil generation. </a:t>
            </a:r>
            <a:r>
              <a:rPr lang="en-US" sz="2800" dirty="0"/>
              <a:t>The Pharisees, lawyers, etc.</a:t>
            </a:r>
            <a:endParaRPr lang="en-US" sz="2800" b="1" dirty="0">
              <a:effectLst>
                <a:outerShdw blurRad="38100" dist="38100" dir="2700000" algn="tl">
                  <a:srgbClr val="000000">
                    <a:alpha val="43137"/>
                  </a:srgbClr>
                </a:outerShdw>
              </a:effectLst>
            </a:endParaRPr>
          </a:p>
          <a:p>
            <a:r>
              <a:rPr lang="en-US" sz="2800" dirty="0"/>
              <a:t>The elders, chief priests, and scribes also identified in Luke 9:22 were the officials and leaders of </a:t>
            </a:r>
            <a:r>
              <a:rPr lang="en-US" sz="2800" b="1" dirty="0">
                <a:effectLst>
                  <a:outerShdw blurRad="38100" dist="38100" dir="2700000" algn="tl">
                    <a:srgbClr val="000000">
                      <a:alpha val="43137"/>
                    </a:srgbClr>
                  </a:outerShdw>
                </a:effectLst>
              </a:rPr>
              <a:t>this generation</a:t>
            </a:r>
            <a:r>
              <a:rPr lang="en-US" sz="2800" dirty="0"/>
              <a:t>.</a:t>
            </a:r>
            <a:br>
              <a:rPr lang="en-US" sz="2800" dirty="0"/>
            </a:br>
            <a:r>
              <a:rPr lang="en-US" sz="2800" dirty="0"/>
              <a:t>NOTE: Luke 11:29-32; 50-51</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13</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752544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a:xfrm>
            <a:off x="446610" y="120225"/>
            <a:ext cx="7055380" cy="1400530"/>
          </a:xfrm>
        </p:spPr>
        <p:txBody>
          <a:bodyPr>
            <a:spAutoFit/>
          </a:bodyPr>
          <a:lstStyle/>
          <a:p>
            <a:r>
              <a:rPr lang="en-US" dirty="0">
                <a:solidFill>
                  <a:schemeClr val="tx1"/>
                </a:solidFill>
              </a:rPr>
              <a:t>Concerning the Kingdom</a:t>
            </a:r>
            <a:br>
              <a:rPr lang="en-US" dirty="0">
                <a:solidFill>
                  <a:schemeClr val="tx1"/>
                </a:solidFill>
              </a:rPr>
            </a:br>
            <a:r>
              <a:rPr lang="en-US" dirty="0">
                <a:solidFill>
                  <a:schemeClr val="tx1"/>
                </a:solidFill>
              </a:rPr>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182660" y="1422361"/>
            <a:ext cx="8763001" cy="5411738"/>
          </a:xfrm>
        </p:spPr>
        <p:txBody>
          <a:bodyPr>
            <a:spAutoFit/>
          </a:bodyPr>
          <a:lstStyle/>
          <a:p>
            <a:pPr marL="0" indent="0">
              <a:buNone/>
            </a:pPr>
            <a:r>
              <a:rPr lang="en-US" sz="2400" dirty="0"/>
              <a:t>Luke 17:25, </a:t>
            </a:r>
            <a:r>
              <a:rPr lang="en-US" sz="2400" i="1" dirty="0"/>
              <a:t>“But first must he suffer many things and be rejected of </a:t>
            </a:r>
            <a:r>
              <a:rPr lang="en-US" sz="2800" b="1" i="1" dirty="0">
                <a:effectLst>
                  <a:outerShdw blurRad="38100" dist="38100" dir="2700000" algn="tl">
                    <a:srgbClr val="000000">
                      <a:alpha val="43137"/>
                    </a:srgbClr>
                  </a:outerShdw>
                </a:effectLst>
              </a:rPr>
              <a:t>this generation</a:t>
            </a:r>
            <a:r>
              <a:rPr lang="en-US" sz="2800" i="1" dirty="0"/>
              <a:t>.”</a:t>
            </a:r>
            <a:endParaRPr lang="en-US" sz="2400" dirty="0"/>
          </a:p>
          <a:p>
            <a:pPr marL="0" indent="0">
              <a:buNone/>
            </a:pPr>
            <a:endParaRPr lang="en-US" sz="2400" dirty="0"/>
          </a:p>
          <a:p>
            <a:pPr marL="0" indent="0">
              <a:buNone/>
            </a:pPr>
            <a:r>
              <a:rPr lang="en-US" sz="2400" dirty="0"/>
              <a:t>NOTE: Matthew 24:34, </a:t>
            </a:r>
            <a:r>
              <a:rPr lang="en-US" sz="2400" i="1" dirty="0"/>
              <a:t>“Verily I say unto you, </a:t>
            </a:r>
            <a:r>
              <a:rPr lang="en-US" sz="2400" b="1" i="1" dirty="0">
                <a:effectLst>
                  <a:outerShdw blurRad="38100" dist="38100" dir="2700000" algn="tl">
                    <a:srgbClr val="000000">
                      <a:alpha val="43137"/>
                    </a:srgbClr>
                  </a:outerShdw>
                </a:effectLst>
              </a:rPr>
              <a:t>this generation </a:t>
            </a:r>
            <a:r>
              <a:rPr lang="en-US" sz="2400" i="1" dirty="0"/>
              <a:t>shall not pass, till all these things be fulfilled.”</a:t>
            </a:r>
          </a:p>
          <a:p>
            <a:r>
              <a:rPr lang="en-US" dirty="0"/>
              <a:t>Wherever the word </a:t>
            </a:r>
            <a:r>
              <a:rPr lang="en-US" dirty="0">
                <a:effectLst>
                  <a:outerShdw blurRad="38100" dist="38100" dir="2700000" algn="tl">
                    <a:srgbClr val="000000">
                      <a:alpha val="43137"/>
                    </a:srgbClr>
                  </a:outerShdw>
                </a:effectLst>
              </a:rPr>
              <a:t>“generation" </a:t>
            </a:r>
            <a:r>
              <a:rPr lang="en-US" dirty="0"/>
              <a:t>is used in Mathew, it means a contemporary race, people living at the same time, the generation then living. It is from the Greek </a:t>
            </a:r>
            <a:r>
              <a:rPr lang="en-US" i="1" dirty="0"/>
              <a:t>“</a:t>
            </a:r>
            <a:r>
              <a:rPr lang="en-US" i="1" dirty="0" err="1"/>
              <a:t>genea</a:t>
            </a:r>
            <a:r>
              <a:rPr lang="en-US" i="1" dirty="0"/>
              <a:t>”</a:t>
            </a:r>
            <a:r>
              <a:rPr lang="en-US" dirty="0"/>
              <a:t> and refers to specific time periods or ages (i.e. the time ordinarily occupied by each successive generation. Thayer)</a:t>
            </a:r>
          </a:p>
          <a:p>
            <a:r>
              <a:rPr lang="en-US" dirty="0"/>
              <a:t>Matthew 1:17 – Here the sense of the word is that of the average life-time of man. 30-100 years.</a:t>
            </a:r>
          </a:p>
          <a:p>
            <a:r>
              <a:rPr lang="en-US" dirty="0"/>
              <a:t>Matthew 11:16-19 – Jesus speaking of those living in his day who criticized John for his fasting and Jesus for His eating and drinking.</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14</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2053594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a:xfrm>
            <a:off x="484710" y="198192"/>
            <a:ext cx="7055380" cy="1400530"/>
          </a:xfrm>
        </p:spPr>
        <p:txBody>
          <a:bodyPr>
            <a:spAutoFit/>
          </a:bodyPr>
          <a:lstStyle/>
          <a:p>
            <a:r>
              <a:rPr lang="en-US" dirty="0">
                <a:solidFill>
                  <a:schemeClr val="tx1"/>
                </a:solidFill>
              </a:rPr>
              <a:t>Concerning the Kingdom</a:t>
            </a:r>
            <a:br>
              <a:rPr lang="en-US" dirty="0">
                <a:solidFill>
                  <a:schemeClr val="tx1"/>
                </a:solidFill>
              </a:rPr>
            </a:br>
            <a:r>
              <a:rPr lang="en-US" dirty="0">
                <a:solidFill>
                  <a:schemeClr val="tx1"/>
                </a:solidFill>
              </a:rPr>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84843" y="1598726"/>
            <a:ext cx="8946037" cy="5216813"/>
          </a:xfrm>
        </p:spPr>
        <p:txBody>
          <a:bodyPr wrap="square">
            <a:spAutoFit/>
          </a:bodyPr>
          <a:lstStyle/>
          <a:p>
            <a:pPr marL="0" indent="0">
              <a:buNone/>
            </a:pPr>
            <a:r>
              <a:rPr lang="en-US" sz="2200" dirty="0"/>
              <a:t>Luke 17:20-21, </a:t>
            </a:r>
            <a:r>
              <a:rPr lang="en-US" sz="2200" i="1" dirty="0"/>
              <a:t>“And being asked by the Pharisees when the kingdom of God cometh, he answered them and said, The kingdom of God cometh not with observation: neither shall they say, Lo, here! or, there! for lo, </a:t>
            </a:r>
            <a:r>
              <a:rPr lang="en-US" sz="2200" b="1" i="1" u="sng" dirty="0"/>
              <a:t>the kingdom of God is within you</a:t>
            </a:r>
            <a:r>
              <a:rPr lang="en-US" sz="2200" i="1" dirty="0"/>
              <a:t>.”</a:t>
            </a:r>
          </a:p>
          <a:p>
            <a:pPr>
              <a:buFont typeface="Wingdings" panose="05000000000000000000" pitchFamily="2" charset="2"/>
              <a:buChar char="Ø"/>
            </a:pPr>
            <a:r>
              <a:rPr lang="en-US" sz="2200" b="1" dirty="0">
                <a:effectLst>
                  <a:outerShdw blurRad="38100" dist="38100" dir="2700000" algn="tl">
                    <a:srgbClr val="000000">
                      <a:alpha val="43137"/>
                    </a:srgbClr>
                  </a:outerShdw>
                </a:effectLst>
              </a:rPr>
              <a:t>This is the principal teaching of the gospel! Titus 2:12</a:t>
            </a:r>
          </a:p>
          <a:p>
            <a:pPr>
              <a:buFont typeface="Wingdings" panose="05000000000000000000" pitchFamily="2" charset="2"/>
              <a:buChar char="Ø"/>
            </a:pPr>
            <a:r>
              <a:rPr lang="en-US" sz="2200" dirty="0"/>
              <a:t>John 18:35-36, </a:t>
            </a:r>
            <a:r>
              <a:rPr lang="en-US" sz="2200" i="1" dirty="0"/>
              <a:t>“Pilate answered, Am I a Jew? Thine own nation and the chief priests delivered thee unto me: what hast thou done? Jesus answered, </a:t>
            </a:r>
            <a:r>
              <a:rPr lang="en-US" sz="2200" b="1" i="1" u="sng" dirty="0"/>
              <a:t>My kingdom is not of this world</a:t>
            </a:r>
            <a:r>
              <a:rPr lang="en-US" sz="2200" i="1" dirty="0"/>
              <a:t>: if my kingdom were of this world, then would my servants fight, that I should not be delivered to the Jews: but now is my kingdom not from hence.”</a:t>
            </a:r>
          </a:p>
          <a:p>
            <a:pPr>
              <a:buFont typeface="Wingdings" panose="05000000000000000000" pitchFamily="2" charset="2"/>
              <a:buChar char="Ø"/>
            </a:pPr>
            <a:r>
              <a:rPr lang="en-US" sz="2200" dirty="0"/>
              <a:t>Romans 14:17, </a:t>
            </a:r>
            <a:r>
              <a:rPr lang="en-US" sz="2200" i="1" dirty="0"/>
              <a:t>“… </a:t>
            </a:r>
            <a:r>
              <a:rPr lang="en-US" sz="2200" b="1" i="1" dirty="0"/>
              <a:t>the kingdom of God is not eating and drinking, but </a:t>
            </a:r>
            <a:r>
              <a:rPr lang="en-US" sz="2200" b="1" i="1" u="sng" dirty="0"/>
              <a:t>righteousness</a:t>
            </a:r>
            <a:r>
              <a:rPr lang="en-US" sz="2200" b="1" i="1" dirty="0"/>
              <a:t> and </a:t>
            </a:r>
            <a:r>
              <a:rPr lang="en-US" sz="2200" b="1" i="1" u="sng" dirty="0"/>
              <a:t>peace</a:t>
            </a:r>
            <a:r>
              <a:rPr lang="en-US" sz="2200" b="1" i="1" dirty="0"/>
              <a:t> and </a:t>
            </a:r>
            <a:r>
              <a:rPr lang="en-US" sz="2200" b="1" i="1" u="sng" dirty="0"/>
              <a:t>joy</a:t>
            </a:r>
            <a:r>
              <a:rPr lang="en-US" sz="2200" b="1" i="1" dirty="0"/>
              <a:t> in the Holy Spirit</a:t>
            </a:r>
            <a:r>
              <a:rPr lang="en-US" sz="2200" i="1" dirty="0"/>
              <a:t>”</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2</a:t>
            </a:fld>
            <a:endParaRPr lang="en-US" dirty="0">
              <a:solidFill>
                <a:prstClr val="white">
                  <a:tint val="75000"/>
                </a:prstClr>
              </a:solidFill>
              <a:latin typeface="Century Gothic" panose="020B0502020202020204"/>
            </a:endParaRPr>
          </a:p>
        </p:txBody>
      </p:sp>
    </p:spTree>
    <p:extLst>
      <p:ext uri="{BB962C8B-B14F-4D97-AF65-F5344CB8AC3E}">
        <p14:creationId xmlns:p14="http://schemas.microsoft.com/office/powerpoint/2010/main" val="35171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4330" y="1485902"/>
            <a:ext cx="8915400" cy="5037276"/>
          </a:xfrm>
          <a:noFill/>
        </p:spPr>
        <p:txBody>
          <a:bodyPr>
            <a:spAutoFit/>
          </a:bodyPr>
          <a:lstStyle/>
          <a:p>
            <a:pPr>
              <a:buNone/>
            </a:pPr>
            <a:r>
              <a:rPr lang="en-US" sz="2800" dirty="0"/>
              <a:t>NOTE: The ministry of Christ begins and ends with teaching about the nature of the kingdom.</a:t>
            </a:r>
          </a:p>
          <a:p>
            <a:pPr>
              <a:buNone/>
            </a:pPr>
            <a:r>
              <a:rPr lang="en-US" sz="3200" b="1" dirty="0">
                <a:effectLst>
                  <a:outerShdw blurRad="38100" dist="38100" dir="2700000" algn="tl">
                    <a:srgbClr val="000000">
                      <a:alpha val="43137"/>
                    </a:srgbClr>
                  </a:outerShdw>
                </a:effectLst>
              </a:rPr>
              <a:t>The Beginning Of His Ministry. John 3:1-16</a:t>
            </a:r>
            <a:endParaRPr lang="en-US" sz="2800" dirty="0">
              <a:effectLst>
                <a:outerShdw blurRad="38100" dist="38100" dir="2700000" algn="tl">
                  <a:srgbClr val="000000">
                    <a:alpha val="43137"/>
                  </a:srgbClr>
                </a:outerShdw>
              </a:effectLst>
            </a:endParaRPr>
          </a:p>
          <a:p>
            <a:pPr>
              <a:buNone/>
            </a:pPr>
            <a:r>
              <a:rPr lang="en-US" sz="3200" b="1" dirty="0"/>
              <a:t>Spiritual Entrance:</a:t>
            </a:r>
          </a:p>
          <a:p>
            <a:r>
              <a:rPr lang="en-US" sz="2800" i="1" dirty="0"/>
              <a:t>“Except one be born anew, he cannot see the kingdom of God.”</a:t>
            </a:r>
            <a:r>
              <a:rPr lang="en-US" sz="2800" dirty="0"/>
              <a:t> (verse 3)</a:t>
            </a:r>
          </a:p>
          <a:p>
            <a:r>
              <a:rPr lang="en-US" sz="2800" i="1" dirty="0"/>
              <a:t>“Jesus answered, Verily, verily, I say unto thee, Except one be born of water and the Spirit, he cannot enter into the kingdom of God!”</a:t>
            </a:r>
            <a:br>
              <a:rPr lang="en-US" sz="2800" i="1" dirty="0"/>
            </a:br>
            <a:r>
              <a:rPr lang="en-US" sz="2800" dirty="0"/>
              <a:t>(verse 5)</a:t>
            </a:r>
          </a:p>
        </p:txBody>
      </p:sp>
      <p:sp>
        <p:nvSpPr>
          <p:cNvPr id="4" name="Slide Number Placeholder 3"/>
          <p:cNvSpPr>
            <a:spLocks noGrp="1"/>
          </p:cNvSpPr>
          <p:nvPr>
            <p:ph type="sldNum" sz="quarter" idx="12"/>
          </p:nvPr>
        </p:nvSpPr>
        <p:spPr/>
        <p:txBody>
          <a:bodyPr/>
          <a:lstStyle/>
          <a:p>
            <a:pPr defTabSz="457200">
              <a:defRPr/>
            </a:pPr>
            <a:fld id="{4B1D3969-4077-416A-9D90-6287950C0B81}" type="slidenum">
              <a:rPr lang="en-US">
                <a:solidFill>
                  <a:prstClr val="white">
                    <a:tint val="75000"/>
                  </a:prstClr>
                </a:solidFill>
                <a:latin typeface="Century Gothic" panose="020B0502020202020204"/>
              </a:rPr>
              <a:pPr defTabSz="457200">
                <a:defRPr/>
              </a:pPr>
              <a:t>3</a:t>
            </a:fld>
            <a:endParaRPr lang="en-US">
              <a:solidFill>
                <a:prstClr val="white">
                  <a:tint val="75000"/>
                </a:prstClr>
              </a:solidFill>
              <a:latin typeface="Century Gothic" panose="020B0502020202020204"/>
            </a:endParaRPr>
          </a:p>
        </p:txBody>
      </p:sp>
      <p:sp>
        <p:nvSpPr>
          <p:cNvPr id="7" name="Title 1">
            <a:extLst>
              <a:ext uri="{FF2B5EF4-FFF2-40B4-BE49-F238E27FC236}">
                <a16:creationId xmlns:a16="http://schemas.microsoft.com/office/drawing/2014/main" id="{6D803CAE-9CE8-449C-BDE7-0835304A3A09}"/>
              </a:ext>
            </a:extLst>
          </p:cNvPr>
          <p:cNvSpPr>
            <a:spLocks noGrp="1"/>
          </p:cNvSpPr>
          <p:nvPr>
            <p:ph type="title"/>
          </p:nvPr>
        </p:nvSpPr>
        <p:spPr>
          <a:xfrm>
            <a:off x="484710" y="78915"/>
            <a:ext cx="7055380" cy="1400530"/>
          </a:xfrm>
        </p:spPr>
        <p:txBody>
          <a:bodyPr>
            <a:spAutoFit/>
          </a:bodyPr>
          <a:lstStyle/>
          <a:p>
            <a:r>
              <a:rPr lang="en-US" dirty="0">
                <a:solidFill>
                  <a:schemeClr val="tx1"/>
                </a:solidFill>
              </a:rPr>
              <a:t>The Nature Of The Kingdom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p:cTn id="13"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295736"/>
            <a:ext cx="7055380" cy="1400530"/>
          </a:xfrm>
        </p:spPr>
        <p:txBody>
          <a:bodyPr>
            <a:spAutoFit/>
          </a:bodyPr>
          <a:lstStyle/>
          <a:p>
            <a:r>
              <a:rPr lang="en-US" dirty="0">
                <a:solidFill>
                  <a:schemeClr val="tx1"/>
                </a:solidFill>
              </a:rPr>
              <a:t>The Nature Of The Kingdom</a:t>
            </a:r>
          </a:p>
        </p:txBody>
      </p:sp>
      <p:sp>
        <p:nvSpPr>
          <p:cNvPr id="3" name="Content Placeholder 2"/>
          <p:cNvSpPr>
            <a:spLocks noGrp="1"/>
          </p:cNvSpPr>
          <p:nvPr>
            <p:ph idx="1"/>
          </p:nvPr>
        </p:nvSpPr>
        <p:spPr>
          <a:xfrm>
            <a:off x="115476" y="1600200"/>
            <a:ext cx="8915400" cy="4985980"/>
          </a:xfrm>
          <a:noFill/>
        </p:spPr>
        <p:txBody>
          <a:bodyPr>
            <a:spAutoFit/>
          </a:bodyPr>
          <a:lstStyle/>
          <a:p>
            <a:pPr>
              <a:buNone/>
            </a:pPr>
            <a:r>
              <a:rPr lang="en-US" sz="2400" b="1" dirty="0"/>
              <a:t>John 3:1-16</a:t>
            </a:r>
            <a:endParaRPr lang="en-US" dirty="0"/>
          </a:p>
          <a:p>
            <a:r>
              <a:rPr lang="en-US" sz="2400" b="1" dirty="0"/>
              <a:t>Jesus taught five things about the kingdom of God.</a:t>
            </a:r>
          </a:p>
          <a:p>
            <a:pPr lvl="1">
              <a:buNone/>
            </a:pPr>
            <a:r>
              <a:rPr lang="en-US" sz="2000" dirty="0"/>
              <a:t>1. The kingdom is not of </a:t>
            </a:r>
            <a:r>
              <a:rPr lang="en-US" sz="2000" i="1" dirty="0"/>
              <a:t>“earthly things,” </a:t>
            </a:r>
            <a:r>
              <a:rPr lang="en-US" sz="2000" dirty="0"/>
              <a:t>but of </a:t>
            </a:r>
            <a:r>
              <a:rPr lang="en-US" sz="2000" i="1" dirty="0"/>
              <a:t>“heavenly things.”</a:t>
            </a:r>
            <a:r>
              <a:rPr lang="en-US" sz="2000" dirty="0"/>
              <a:t> (verse 12)</a:t>
            </a:r>
          </a:p>
          <a:p>
            <a:pPr lvl="1">
              <a:buNone/>
            </a:pPr>
            <a:r>
              <a:rPr lang="en-US" sz="2000" dirty="0"/>
              <a:t>2. The kingdom would come after he ascended up to </a:t>
            </a:r>
            <a:r>
              <a:rPr lang="en-US" sz="2000" i="1" dirty="0"/>
              <a:t>“heaven.”</a:t>
            </a:r>
            <a:r>
              <a:rPr lang="en-US" sz="2000" dirty="0"/>
              <a:t> (verse 13)</a:t>
            </a:r>
          </a:p>
          <a:p>
            <a:pPr lvl="1">
              <a:buNone/>
            </a:pPr>
            <a:r>
              <a:rPr lang="en-US" sz="2000" dirty="0"/>
              <a:t>3. The Son Of Man must be </a:t>
            </a:r>
            <a:r>
              <a:rPr lang="en-US" sz="2000" i="1" dirty="0"/>
              <a:t>“lifted up” </a:t>
            </a:r>
            <a:r>
              <a:rPr lang="en-US" sz="2000" dirty="0"/>
              <a:t>as Moses lifted the serpent. (verse 14)</a:t>
            </a:r>
          </a:p>
          <a:p>
            <a:pPr lvl="1">
              <a:buNone/>
            </a:pPr>
            <a:r>
              <a:rPr lang="en-US" sz="2000" dirty="0"/>
              <a:t>4. The kingdom would consist of </a:t>
            </a:r>
            <a:r>
              <a:rPr lang="en-US" sz="2000" i="1" dirty="0"/>
              <a:t>“believers</a:t>
            </a:r>
            <a:r>
              <a:rPr lang="en-US" sz="2000" dirty="0"/>
              <a:t>” in Him, not of physical descendents of Abraham. (verse 15)</a:t>
            </a:r>
          </a:p>
          <a:p>
            <a:pPr lvl="1">
              <a:buNone/>
            </a:pPr>
            <a:r>
              <a:rPr lang="en-US" sz="2000" dirty="0"/>
              <a:t>5. God was moved to establish this kind of a kingdom because of His love for </a:t>
            </a:r>
            <a:r>
              <a:rPr lang="en-US" sz="2000" i="1" dirty="0"/>
              <a:t>“the world,” </a:t>
            </a:r>
            <a:r>
              <a:rPr lang="en-US" sz="2000" dirty="0"/>
              <a:t>not His love for Israel. (verse 16; </a:t>
            </a:r>
            <a:br>
              <a:rPr lang="en-US" sz="2000" dirty="0"/>
            </a:br>
            <a:r>
              <a:rPr lang="en-US" sz="2000" dirty="0"/>
              <a:t>cf. John 6:44-45)</a:t>
            </a:r>
          </a:p>
        </p:txBody>
      </p:sp>
      <p:sp>
        <p:nvSpPr>
          <p:cNvPr id="4" name="Slide Number Placeholder 3"/>
          <p:cNvSpPr>
            <a:spLocks noGrp="1"/>
          </p:cNvSpPr>
          <p:nvPr>
            <p:ph type="sldNum" sz="quarter" idx="12"/>
          </p:nvPr>
        </p:nvSpPr>
        <p:spPr/>
        <p:txBody>
          <a:bodyPr/>
          <a:lstStyle/>
          <a:p>
            <a:pPr defTabSz="457200">
              <a:defRPr/>
            </a:pPr>
            <a:fld id="{4B1D3969-4077-416A-9D90-6287950C0B81}" type="slidenum">
              <a:rPr lang="en-US">
                <a:solidFill>
                  <a:prstClr val="white">
                    <a:tint val="75000"/>
                  </a:prstClr>
                </a:solidFill>
                <a:latin typeface="Century Gothic" panose="020B0502020202020204"/>
              </a:rPr>
              <a:pPr defTabSz="457200">
                <a:defRPr/>
              </a:pPr>
              <a:t>4</a:t>
            </a:fld>
            <a:endParaRPr lang="en-US">
              <a:solidFill>
                <a:prstClr val="white">
                  <a:tint val="75000"/>
                </a:prstClr>
              </a:solidFill>
              <a:latin typeface="Century Gothic" panose="020B0502020202020204"/>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p:cTn id="1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p:cTn id="25"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p:cTn id="31"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0323" y="1853248"/>
            <a:ext cx="8791575" cy="4231928"/>
          </a:xfrm>
          <a:noFill/>
        </p:spPr>
        <p:txBody>
          <a:bodyPr>
            <a:spAutoFit/>
          </a:bodyPr>
          <a:lstStyle/>
          <a:p>
            <a:pPr>
              <a:buNone/>
            </a:pPr>
            <a:r>
              <a:rPr lang="en-US" sz="2800" b="1" dirty="0">
                <a:effectLst>
                  <a:outerShdw blurRad="38100" dist="38100" dir="2700000" algn="tl">
                    <a:srgbClr val="000000">
                      <a:alpha val="43137"/>
                    </a:srgbClr>
                  </a:outerShdw>
                </a:effectLst>
              </a:rPr>
              <a:t>The Close Of His Ministry Before Pilate. John 18:36</a:t>
            </a:r>
          </a:p>
          <a:p>
            <a:pPr marL="566928" indent="-457200">
              <a:buNone/>
            </a:pPr>
            <a:r>
              <a:rPr lang="en-US" sz="2400" dirty="0"/>
              <a:t>1. Jesus charged with intention to set up a kingdom in opposition to Caesar. (Luke 23:1-2; John 19:12)</a:t>
            </a:r>
          </a:p>
          <a:p>
            <a:pPr marL="566928" indent="-457200">
              <a:buNone/>
            </a:pPr>
            <a:r>
              <a:rPr lang="en-US" sz="2400" dirty="0"/>
              <a:t>2. NOTE AGAIN!</a:t>
            </a:r>
          </a:p>
          <a:p>
            <a:pPr marL="566928" indent="-457200">
              <a:buNone/>
            </a:pPr>
            <a:r>
              <a:rPr lang="en-US" sz="2400" dirty="0"/>
              <a:t>When Pilate asked, </a:t>
            </a:r>
            <a:r>
              <a:rPr lang="en-US" sz="2400" i="1" dirty="0"/>
              <a:t>“Art thou the king of the Jews?” </a:t>
            </a:r>
            <a:r>
              <a:rPr lang="en-US" sz="2400" dirty="0"/>
              <a:t>Jesus answered, </a:t>
            </a:r>
            <a:r>
              <a:rPr lang="en-US" sz="2400" i="1" dirty="0"/>
              <a:t>“Thou sayest”</a:t>
            </a:r>
            <a:r>
              <a:rPr lang="en-US" sz="2400" dirty="0"/>
              <a:t> (Luke 23:3) … </a:t>
            </a:r>
            <a:r>
              <a:rPr lang="en-US" sz="2400" b="1" i="1" dirty="0">
                <a:effectLst>
                  <a:outerShdw blurRad="38100" dist="38100" dir="2700000" algn="tl">
                    <a:srgbClr val="000000">
                      <a:alpha val="43137"/>
                    </a:srgbClr>
                  </a:outerShdw>
                </a:effectLst>
              </a:rPr>
              <a:t>“</a:t>
            </a:r>
            <a:r>
              <a:rPr lang="en-US" sz="2400" b="1" i="1" u="sng" dirty="0">
                <a:effectLst>
                  <a:outerShdw blurRad="38100" dist="38100" dir="2700000" algn="tl">
                    <a:srgbClr val="000000">
                      <a:alpha val="43137"/>
                    </a:srgbClr>
                  </a:outerShdw>
                </a:effectLst>
              </a:rPr>
              <a:t>My kingdom is not of this world</a:t>
            </a:r>
            <a:r>
              <a:rPr lang="en-US" sz="2400" b="1" i="1" dirty="0">
                <a:effectLst>
                  <a:outerShdw blurRad="38100" dist="38100" dir="2700000" algn="tl">
                    <a:srgbClr val="000000">
                      <a:alpha val="43137"/>
                    </a:srgbClr>
                  </a:outerShdw>
                </a:effectLst>
              </a:rPr>
              <a:t>: </a:t>
            </a:r>
            <a:r>
              <a:rPr lang="en-US" sz="2400" i="1" dirty="0"/>
              <a:t>if my kingdom were of this world, then would my servants fight … To this end have I been born, and to this end am I come into the world”</a:t>
            </a:r>
            <a:br>
              <a:rPr lang="en-US" sz="2400" i="1" dirty="0"/>
            </a:br>
            <a:r>
              <a:rPr lang="en-US" sz="2400" dirty="0"/>
              <a:t>(John 18:36-37)</a:t>
            </a:r>
          </a:p>
        </p:txBody>
      </p:sp>
      <p:sp>
        <p:nvSpPr>
          <p:cNvPr id="4" name="Slide Number Placeholder 3"/>
          <p:cNvSpPr>
            <a:spLocks noGrp="1"/>
          </p:cNvSpPr>
          <p:nvPr>
            <p:ph type="sldNum" sz="quarter" idx="12"/>
          </p:nvPr>
        </p:nvSpPr>
        <p:spPr/>
        <p:txBody>
          <a:bodyPr/>
          <a:lstStyle/>
          <a:p>
            <a:pPr defTabSz="457200">
              <a:defRPr/>
            </a:pPr>
            <a:fld id="{4B1D3969-4077-416A-9D90-6287950C0B81}" type="slidenum">
              <a:rPr lang="en-US">
                <a:solidFill>
                  <a:prstClr val="white">
                    <a:tint val="75000"/>
                  </a:prstClr>
                </a:solidFill>
                <a:latin typeface="Century Gothic" panose="020B0502020202020204"/>
              </a:rPr>
              <a:pPr defTabSz="457200">
                <a:defRPr/>
              </a:pPr>
              <a:t>5</a:t>
            </a:fld>
            <a:endParaRPr lang="en-US">
              <a:solidFill>
                <a:prstClr val="white">
                  <a:tint val="75000"/>
                </a:prstClr>
              </a:solidFill>
              <a:latin typeface="Century Gothic" panose="020B0502020202020204"/>
            </a:endParaRPr>
          </a:p>
        </p:txBody>
      </p:sp>
      <p:sp>
        <p:nvSpPr>
          <p:cNvPr id="7" name="Title 1">
            <a:extLst>
              <a:ext uri="{FF2B5EF4-FFF2-40B4-BE49-F238E27FC236}">
                <a16:creationId xmlns:a16="http://schemas.microsoft.com/office/drawing/2014/main" id="{C43AF18F-E264-45D6-864B-CCCE7FB6BF2C}"/>
              </a:ext>
            </a:extLst>
          </p:cNvPr>
          <p:cNvSpPr>
            <a:spLocks noGrp="1"/>
          </p:cNvSpPr>
          <p:nvPr>
            <p:ph type="title"/>
          </p:nvPr>
        </p:nvSpPr>
        <p:spPr>
          <a:xfrm>
            <a:off x="484710" y="295736"/>
            <a:ext cx="7055380" cy="1400530"/>
          </a:xfrm>
        </p:spPr>
        <p:txBody>
          <a:bodyPr>
            <a:spAutoFit/>
          </a:bodyPr>
          <a:lstStyle/>
          <a:p>
            <a:r>
              <a:rPr lang="en-US" dirty="0">
                <a:solidFill>
                  <a:schemeClr val="tx1"/>
                </a:solidFill>
              </a:rPr>
              <a:t>The Nature Of The Kingdom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p:cTn id="13"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p:cTn id="19"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4330" y="1853248"/>
            <a:ext cx="8915400" cy="3862596"/>
          </a:xfrm>
          <a:noFill/>
        </p:spPr>
        <p:txBody>
          <a:bodyPr>
            <a:spAutoFit/>
          </a:bodyPr>
          <a:lstStyle/>
          <a:p>
            <a:pPr>
              <a:buNone/>
            </a:pPr>
            <a:r>
              <a:rPr lang="en-US" sz="2800" b="1" dirty="0">
                <a:effectLst>
                  <a:outerShdw blurRad="38100" dist="38100" dir="2700000" algn="tl">
                    <a:srgbClr val="000000">
                      <a:alpha val="43137"/>
                    </a:srgbClr>
                  </a:outerShdw>
                </a:effectLst>
              </a:rPr>
              <a:t>The Close Of His Ministry Before His Ascension. </a:t>
            </a:r>
          </a:p>
          <a:p>
            <a:pPr>
              <a:buNone/>
            </a:pPr>
            <a:r>
              <a:rPr lang="en-US" sz="2400" dirty="0"/>
              <a:t>Acts 1:3, </a:t>
            </a:r>
            <a:r>
              <a:rPr lang="en-US" sz="2400" i="1" dirty="0"/>
              <a:t>“To whom he also showed himself alive after his passion by many proofs, appearing unto them by the space of forty days, and </a:t>
            </a:r>
            <a:r>
              <a:rPr lang="en-US" sz="2400" i="1" u="sng" dirty="0"/>
              <a:t>speaking the things concerning the kingdom</a:t>
            </a:r>
            <a:r>
              <a:rPr lang="en-US" sz="2400" i="1" dirty="0"/>
              <a:t> of God”</a:t>
            </a:r>
          </a:p>
          <a:p>
            <a:pPr>
              <a:buNone/>
            </a:pPr>
            <a:r>
              <a:rPr lang="en-US" sz="2400" dirty="0"/>
              <a:t>Acts 1:6 – The apostles asked Him, saying</a:t>
            </a:r>
            <a:r>
              <a:rPr lang="en-US" sz="2400" i="1" dirty="0"/>
              <a:t>, “Lord, dost thou at this time </a:t>
            </a:r>
            <a:r>
              <a:rPr lang="en-US" sz="2400" i="1" u="sng" dirty="0"/>
              <a:t>restore the kingdom to Israel</a:t>
            </a:r>
            <a:r>
              <a:rPr lang="en-US" sz="2400" i="1" dirty="0"/>
              <a:t>?”</a:t>
            </a:r>
          </a:p>
          <a:p>
            <a:pPr>
              <a:buNone/>
            </a:pPr>
            <a:r>
              <a:rPr lang="en-US" sz="2400" dirty="0"/>
              <a:t>Acts 1:8, </a:t>
            </a:r>
            <a:r>
              <a:rPr lang="en-US" sz="2400" i="1" dirty="0"/>
              <a:t>“But ye shall receive power, when the Holy Spirit is come upon you …”</a:t>
            </a:r>
            <a:r>
              <a:rPr lang="en-US" sz="2400" dirty="0"/>
              <a:t> (cf. Mark 9:1)</a:t>
            </a:r>
          </a:p>
        </p:txBody>
      </p:sp>
      <p:sp>
        <p:nvSpPr>
          <p:cNvPr id="4" name="Slide Number Placeholder 3"/>
          <p:cNvSpPr>
            <a:spLocks noGrp="1"/>
          </p:cNvSpPr>
          <p:nvPr>
            <p:ph type="sldNum" sz="quarter" idx="12"/>
          </p:nvPr>
        </p:nvSpPr>
        <p:spPr/>
        <p:txBody>
          <a:bodyPr/>
          <a:lstStyle/>
          <a:p>
            <a:pPr defTabSz="457200">
              <a:defRPr/>
            </a:pPr>
            <a:fld id="{4B1D3969-4077-416A-9D90-6287950C0B81}" type="slidenum">
              <a:rPr lang="en-US">
                <a:solidFill>
                  <a:prstClr val="white">
                    <a:tint val="75000"/>
                  </a:prstClr>
                </a:solidFill>
                <a:latin typeface="Century Gothic" panose="020B0502020202020204"/>
              </a:rPr>
              <a:pPr defTabSz="457200">
                <a:defRPr/>
              </a:pPr>
              <a:t>6</a:t>
            </a:fld>
            <a:endParaRPr lang="en-US">
              <a:solidFill>
                <a:prstClr val="white">
                  <a:tint val="75000"/>
                </a:prstClr>
              </a:solidFill>
              <a:latin typeface="Century Gothic" panose="020B0502020202020204"/>
            </a:endParaRPr>
          </a:p>
        </p:txBody>
      </p:sp>
      <p:sp>
        <p:nvSpPr>
          <p:cNvPr id="7" name="Title 1">
            <a:extLst>
              <a:ext uri="{FF2B5EF4-FFF2-40B4-BE49-F238E27FC236}">
                <a16:creationId xmlns:a16="http://schemas.microsoft.com/office/drawing/2014/main" id="{24174023-8155-4C7D-AC0C-2F5EE626785A}"/>
              </a:ext>
            </a:extLst>
          </p:cNvPr>
          <p:cNvSpPr>
            <a:spLocks noGrp="1"/>
          </p:cNvSpPr>
          <p:nvPr>
            <p:ph type="title"/>
          </p:nvPr>
        </p:nvSpPr>
        <p:spPr>
          <a:xfrm>
            <a:off x="484710" y="295736"/>
            <a:ext cx="7055380" cy="1400530"/>
          </a:xfrm>
        </p:spPr>
        <p:txBody>
          <a:bodyPr>
            <a:spAutoFit/>
          </a:bodyPr>
          <a:lstStyle/>
          <a:p>
            <a:r>
              <a:rPr lang="en-US" dirty="0">
                <a:solidFill>
                  <a:schemeClr val="tx1"/>
                </a:solidFill>
              </a:rPr>
              <a:t>The Nature Of The Kingdom</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3">
                                            <p:txEl>
                                              <p:pRg st="1" end="1"/>
                                            </p:txEl>
                                          </p:spTgt>
                                        </p:tgtEl>
                                        <p:attrNameLst>
                                          <p:attrName>ppt_h</p:attrName>
                                        </p:attrNameLst>
                                      </p:cBhvr>
                                      <p:tavLst>
                                        <p:tav tm="0">
                                          <p:val>
                                            <p:flt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p:cTn id="1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2" dur="500" fill="hold"/>
                                        <p:tgtEl>
                                          <p:spTgt spid="3">
                                            <p:txEl>
                                              <p:pRg st="2" end="2"/>
                                            </p:txEl>
                                          </p:spTgt>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a:xfrm>
            <a:off x="484710" y="151059"/>
            <a:ext cx="7055380" cy="1400530"/>
          </a:xfrm>
        </p:spPr>
        <p:txBody>
          <a:bodyPr>
            <a:spAutoFit/>
          </a:bodyPr>
          <a:lstStyle/>
          <a:p>
            <a:r>
              <a:rPr lang="en-US" dirty="0">
                <a:solidFill>
                  <a:schemeClr val="tx1"/>
                </a:solidFill>
              </a:rPr>
              <a:t>Concerning the Kingdom</a:t>
            </a:r>
            <a:br>
              <a:rPr lang="en-US" dirty="0">
                <a:solidFill>
                  <a:schemeClr val="tx1"/>
                </a:solidFill>
              </a:rPr>
            </a:br>
            <a:r>
              <a:rPr lang="en-US" dirty="0">
                <a:solidFill>
                  <a:schemeClr val="tx1"/>
                </a:solidFill>
              </a:rPr>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66675" y="1551595"/>
            <a:ext cx="9077325" cy="5191165"/>
          </a:xfrm>
        </p:spPr>
        <p:txBody>
          <a:bodyPr wrap="square">
            <a:spAutoFit/>
          </a:bodyPr>
          <a:lstStyle/>
          <a:p>
            <a:pPr marL="0" indent="0">
              <a:buNone/>
            </a:pPr>
            <a:r>
              <a:rPr lang="en-US" dirty="0"/>
              <a:t>Luke 17:22-23, </a:t>
            </a:r>
            <a:r>
              <a:rPr lang="en-US" i="1" dirty="0"/>
              <a:t>“And he said unto the disciples, The days will come, when ye shall desire to see one of the days of the Son of man, and ye shall not see it. </a:t>
            </a:r>
            <a:r>
              <a:rPr lang="en-US" i="1" dirty="0">
                <a:effectLst>
                  <a:outerShdw blurRad="38100" dist="38100" dir="2700000" algn="tl">
                    <a:srgbClr val="000000">
                      <a:alpha val="43137"/>
                    </a:srgbClr>
                  </a:outerShdw>
                </a:effectLst>
              </a:rPr>
              <a:t>And they shall say to you, Lo, there! Lo, here! go not away, nor follow after (them)”</a:t>
            </a:r>
          </a:p>
          <a:p>
            <a:r>
              <a:rPr lang="en-US" sz="2500" u="sng" dirty="0">
                <a:effectLst>
                  <a:outerShdw blurRad="38100" dist="38100" dir="2700000" algn="tl">
                    <a:srgbClr val="000000">
                      <a:alpha val="43137"/>
                    </a:srgbClr>
                  </a:outerShdw>
                </a:effectLst>
              </a:rPr>
              <a:t>The day would come when their beloved Jerusalem would be destroyed</a:t>
            </a:r>
            <a:r>
              <a:rPr lang="en-US" sz="2500" dirty="0">
                <a:effectLst>
                  <a:outerShdw blurRad="38100" dist="38100" dir="2700000" algn="tl">
                    <a:srgbClr val="000000">
                      <a:alpha val="43137"/>
                    </a:srgbClr>
                  </a:outerShdw>
                </a:effectLst>
              </a:rPr>
              <a:t>. Matthew 24, Mark 13, and Luke 21</a:t>
            </a:r>
          </a:p>
          <a:p>
            <a:pPr lvl="1"/>
            <a:r>
              <a:rPr lang="en-US" sz="2400" dirty="0"/>
              <a:t>As the Jews were expecting the Messiah to set up a political kingdom, the power of any political leader </a:t>
            </a:r>
            <a:br>
              <a:rPr lang="en-US" sz="2400" dirty="0"/>
            </a:br>
            <a:r>
              <a:rPr lang="en-US" sz="2400" dirty="0"/>
              <a:t>would be enhanced by claiming he was the Christ	</a:t>
            </a:r>
            <a:br>
              <a:rPr lang="en-US" sz="2400" dirty="0"/>
            </a:br>
            <a:r>
              <a:rPr lang="en-US" sz="2400" dirty="0"/>
              <a:t>cf. Matthew 24:4-5.</a:t>
            </a:r>
          </a:p>
          <a:p>
            <a:pPr lvl="1"/>
            <a:r>
              <a:rPr lang="en-US" sz="2400" dirty="0"/>
              <a:t>See the language of </a:t>
            </a:r>
            <a:r>
              <a:rPr lang="en-US" sz="2400" u="sng" dirty="0"/>
              <a:t>Isaiah 39:6</a:t>
            </a:r>
            <a:r>
              <a:rPr lang="en-US" sz="2400" dirty="0"/>
              <a:t> and </a:t>
            </a:r>
            <a:r>
              <a:rPr lang="en-US" sz="2400" u="sng" dirty="0"/>
              <a:t>Jeremiah 7:32ff</a:t>
            </a:r>
          </a:p>
          <a:p>
            <a:pPr lvl="1"/>
            <a:r>
              <a:rPr lang="en-US" sz="2400" dirty="0"/>
              <a:t>Specifically see the warning of Matthew 24:23- 26; </a:t>
            </a:r>
            <a:br>
              <a:rPr lang="en-US" sz="2400" dirty="0"/>
            </a:br>
            <a:r>
              <a:rPr lang="en-US" sz="2400" dirty="0"/>
              <a:t>and Mark 13:21.</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7</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2703075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a:xfrm>
            <a:off x="484710" y="151059"/>
            <a:ext cx="7055380" cy="1400530"/>
          </a:xfrm>
        </p:spPr>
        <p:txBody>
          <a:bodyPr>
            <a:spAutoFit/>
          </a:bodyPr>
          <a:lstStyle/>
          <a:p>
            <a:r>
              <a:rPr lang="en-US" dirty="0">
                <a:solidFill>
                  <a:schemeClr val="tx1"/>
                </a:solidFill>
              </a:rPr>
              <a:t>Concerning the Kingdom</a:t>
            </a:r>
            <a:br>
              <a:rPr lang="en-US" dirty="0">
                <a:solidFill>
                  <a:schemeClr val="tx1"/>
                </a:solidFill>
              </a:rPr>
            </a:br>
            <a:r>
              <a:rPr lang="en-US" dirty="0">
                <a:solidFill>
                  <a:schemeClr val="tx1"/>
                </a:solidFill>
              </a:rPr>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38394" y="1466752"/>
            <a:ext cx="9077325" cy="5360442"/>
          </a:xfrm>
        </p:spPr>
        <p:txBody>
          <a:bodyPr wrap="square">
            <a:spAutoFit/>
          </a:bodyPr>
          <a:lstStyle/>
          <a:p>
            <a:pPr marL="0" indent="0">
              <a:buNone/>
            </a:pPr>
            <a:r>
              <a:rPr lang="en-US" dirty="0"/>
              <a:t>Luke 17:22-23, </a:t>
            </a:r>
            <a:r>
              <a:rPr lang="en-US" i="1" dirty="0"/>
              <a:t>“And he said unto the disciples, </a:t>
            </a:r>
            <a:r>
              <a:rPr lang="en-US" sz="2400" b="1" i="1" dirty="0">
                <a:effectLst>
                  <a:outerShdw blurRad="38100" dist="38100" dir="2700000" algn="tl">
                    <a:srgbClr val="000000">
                      <a:alpha val="43137"/>
                    </a:srgbClr>
                  </a:outerShdw>
                </a:effectLst>
              </a:rPr>
              <a:t>The days will come, when ye shall desire to see one of the days of the Son of man, and ye shall not see it.</a:t>
            </a:r>
            <a:r>
              <a:rPr lang="en-US" i="1" dirty="0"/>
              <a:t> </a:t>
            </a:r>
            <a:r>
              <a:rPr lang="en-US" i="1" dirty="0">
                <a:effectLst>
                  <a:outerShdw blurRad="38100" dist="38100" dir="2700000" algn="tl">
                    <a:srgbClr val="000000">
                      <a:alpha val="43137"/>
                    </a:srgbClr>
                  </a:outerShdw>
                </a:effectLst>
              </a:rPr>
              <a:t>And they shall say to you, Lo, there! Lo, here! go not away, nor follow after (them)”</a:t>
            </a:r>
          </a:p>
          <a:p>
            <a:r>
              <a:rPr lang="en-US" sz="2400" dirty="0">
                <a:effectLst>
                  <a:outerShdw blurRad="38100" dist="38100" dir="2700000" algn="tl">
                    <a:srgbClr val="000000">
                      <a:alpha val="43137"/>
                    </a:srgbClr>
                  </a:outerShdw>
                </a:effectLst>
              </a:rPr>
              <a:t>Perhaps the days they would long for, were the days when the mercy of the Lord was extended.</a:t>
            </a:r>
          </a:p>
          <a:p>
            <a:pPr lvl="1"/>
            <a:r>
              <a:rPr lang="en-US" sz="2400" dirty="0">
                <a:effectLst>
                  <a:outerShdw blurRad="38100" dist="38100" dir="2700000" algn="tl">
                    <a:srgbClr val="000000">
                      <a:alpha val="43137"/>
                    </a:srgbClr>
                  </a:outerShdw>
                </a:effectLst>
              </a:rPr>
              <a:t>The message was repentance. </a:t>
            </a:r>
          </a:p>
          <a:p>
            <a:pPr lvl="2"/>
            <a:r>
              <a:rPr lang="en-US" sz="2400" dirty="0">
                <a:effectLst>
                  <a:outerShdw blurRad="38100" dist="38100" dir="2700000" algn="tl">
                    <a:srgbClr val="000000">
                      <a:alpha val="43137"/>
                    </a:srgbClr>
                  </a:outerShdw>
                </a:effectLst>
              </a:rPr>
              <a:t>By John. Matthew. 3:2</a:t>
            </a:r>
          </a:p>
          <a:p>
            <a:pPr lvl="2"/>
            <a:r>
              <a:rPr lang="en-US" sz="2400" dirty="0">
                <a:effectLst>
                  <a:outerShdw blurRad="38100" dist="38100" dir="2700000" algn="tl">
                    <a:srgbClr val="000000">
                      <a:alpha val="43137"/>
                    </a:srgbClr>
                  </a:outerShdw>
                </a:effectLst>
              </a:rPr>
              <a:t>By Jesus. Matthew 4:17; Luke 13:3, 5</a:t>
            </a:r>
          </a:p>
          <a:p>
            <a:pPr lvl="2"/>
            <a:r>
              <a:rPr lang="en-US" sz="2400" dirty="0">
                <a:effectLst>
                  <a:outerShdw blurRad="38100" dist="38100" dir="2700000" algn="tl">
                    <a:srgbClr val="000000">
                      <a:alpha val="43137"/>
                    </a:srgbClr>
                  </a:outerShdw>
                </a:effectLst>
              </a:rPr>
              <a:t>Great Commission. Luke 24:47</a:t>
            </a:r>
          </a:p>
          <a:p>
            <a:pPr lvl="2"/>
            <a:r>
              <a:rPr lang="en-US" sz="2400" dirty="0">
                <a:effectLst>
                  <a:outerShdw blurRad="38100" dist="38100" dir="2700000" algn="tl">
                    <a:srgbClr val="000000">
                      <a:alpha val="43137"/>
                    </a:srgbClr>
                  </a:outerShdw>
                </a:effectLst>
              </a:rPr>
              <a:t>By Disciples. Mark 6:12</a:t>
            </a:r>
          </a:p>
          <a:p>
            <a:r>
              <a:rPr lang="en-US" sz="2400" dirty="0">
                <a:effectLst>
                  <a:outerShdw blurRad="38100" dist="38100" dir="2700000" algn="tl">
                    <a:srgbClr val="000000">
                      <a:alpha val="43137"/>
                    </a:srgbClr>
                  </a:outerShdw>
                </a:effectLst>
              </a:rPr>
              <a:t>Now it is too late! Cf. Deuteronomy 1:19-45</a:t>
            </a:r>
            <a:endParaRPr lang="en-US" sz="2400" dirty="0"/>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8</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3589700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4D4D0-8BE1-46B7-981B-A5BDDB8BD0B2}"/>
              </a:ext>
            </a:extLst>
          </p:cNvPr>
          <p:cNvSpPr>
            <a:spLocks noGrp="1"/>
          </p:cNvSpPr>
          <p:nvPr>
            <p:ph type="title"/>
          </p:nvPr>
        </p:nvSpPr>
        <p:spPr/>
        <p:txBody>
          <a:bodyPr>
            <a:spAutoFit/>
          </a:bodyPr>
          <a:lstStyle/>
          <a:p>
            <a:r>
              <a:rPr lang="en-US" dirty="0">
                <a:solidFill>
                  <a:schemeClr val="tx1"/>
                </a:solidFill>
              </a:rPr>
              <a:t>Concerning the Kingdom</a:t>
            </a:r>
            <a:br>
              <a:rPr lang="en-US" dirty="0">
                <a:solidFill>
                  <a:schemeClr val="tx1"/>
                </a:solidFill>
              </a:rPr>
            </a:br>
            <a:r>
              <a:rPr lang="en-US" dirty="0">
                <a:solidFill>
                  <a:schemeClr val="tx1"/>
                </a:solidFill>
              </a:rPr>
              <a:t>Luke 17:20-37</a:t>
            </a:r>
          </a:p>
        </p:txBody>
      </p:sp>
      <p:sp>
        <p:nvSpPr>
          <p:cNvPr id="3" name="Content Placeholder 2">
            <a:extLst>
              <a:ext uri="{FF2B5EF4-FFF2-40B4-BE49-F238E27FC236}">
                <a16:creationId xmlns:a16="http://schemas.microsoft.com/office/drawing/2014/main" id="{7B1FBFD7-D6E4-41E8-9358-FD8E69451BD9}"/>
              </a:ext>
            </a:extLst>
          </p:cNvPr>
          <p:cNvSpPr>
            <a:spLocks noGrp="1"/>
          </p:cNvSpPr>
          <p:nvPr>
            <p:ph idx="1"/>
          </p:nvPr>
        </p:nvSpPr>
        <p:spPr>
          <a:xfrm>
            <a:off x="28973" y="1853250"/>
            <a:ext cx="9077325" cy="2682786"/>
          </a:xfrm>
        </p:spPr>
        <p:txBody>
          <a:bodyPr>
            <a:spAutoFit/>
          </a:bodyPr>
          <a:lstStyle/>
          <a:p>
            <a:pPr marL="0" indent="0">
              <a:buNone/>
            </a:pPr>
            <a:r>
              <a:rPr lang="en-US" dirty="0"/>
              <a:t>Luke 17:24, </a:t>
            </a:r>
            <a:r>
              <a:rPr lang="en-US" i="1" dirty="0"/>
              <a:t>“For as the lightning, when it lighteneth out of the one part under the heaven, shineth unto the other part under heaven; so shall the Son of man </a:t>
            </a:r>
            <a:r>
              <a:rPr lang="en-US" sz="2400" i="1" u="sng" dirty="0"/>
              <a:t>be in his day</a:t>
            </a:r>
            <a:r>
              <a:rPr lang="en-US" i="1" dirty="0"/>
              <a:t>.”</a:t>
            </a:r>
          </a:p>
          <a:p>
            <a:r>
              <a:rPr lang="en-US" sz="2400" dirty="0"/>
              <a:t>The </a:t>
            </a:r>
            <a:r>
              <a:rPr lang="en-US" sz="2400" i="1" dirty="0">
                <a:effectLst>
                  <a:outerShdw blurRad="38100" dist="38100" dir="2700000" algn="tl">
                    <a:srgbClr val="000000">
                      <a:alpha val="43137"/>
                    </a:srgbClr>
                  </a:outerShdw>
                </a:effectLst>
              </a:rPr>
              <a:t>“</a:t>
            </a:r>
            <a:r>
              <a:rPr lang="en-US" sz="2400" b="1" i="1" dirty="0">
                <a:effectLst>
                  <a:outerShdw blurRad="38100" dist="38100" dir="2700000" algn="tl">
                    <a:srgbClr val="000000">
                      <a:alpha val="43137"/>
                    </a:srgbClr>
                  </a:outerShdw>
                </a:effectLst>
              </a:rPr>
              <a:t>day of the Lord</a:t>
            </a:r>
            <a:r>
              <a:rPr lang="en-US" sz="2400" i="1" dirty="0">
                <a:effectLst>
                  <a:outerShdw blurRad="38100" dist="38100" dir="2700000" algn="tl">
                    <a:srgbClr val="000000">
                      <a:alpha val="43137"/>
                    </a:srgbClr>
                  </a:outerShdw>
                </a:effectLst>
              </a:rPr>
              <a:t>” </a:t>
            </a:r>
            <a:r>
              <a:rPr lang="en-US" sz="2400" dirty="0"/>
              <a:t>(and similar expressions) may relate in other passages to the second coming of Christ at the end of earth time (for example, 1 Thessalonians 5:2; </a:t>
            </a:r>
            <a:br>
              <a:rPr lang="en-US" sz="2400" dirty="0"/>
            </a:br>
            <a:r>
              <a:rPr lang="en-US" sz="2400" dirty="0"/>
              <a:t>2 Peter 3:10)</a:t>
            </a:r>
          </a:p>
        </p:txBody>
      </p:sp>
      <p:sp>
        <p:nvSpPr>
          <p:cNvPr id="4" name="Slide Number Placeholder 3">
            <a:extLst>
              <a:ext uri="{FF2B5EF4-FFF2-40B4-BE49-F238E27FC236}">
                <a16:creationId xmlns:a16="http://schemas.microsoft.com/office/drawing/2014/main" id="{2FC0B0AB-02CD-43D7-B1D3-83EF8B640CF2}"/>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9</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41091726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tint val="100000"/>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168</TotalTime>
  <Words>1534</Words>
  <Application>Microsoft Office PowerPoint</Application>
  <PresentationFormat>On-screen Show (4:3)</PresentationFormat>
  <Paragraphs>88</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Century Gothic</vt:lpstr>
      <vt:lpstr>Wingdings</vt:lpstr>
      <vt:lpstr>Wingdings 3</vt:lpstr>
      <vt:lpstr>Ion</vt:lpstr>
      <vt:lpstr>LESSON 17: The Life Of Christ – Ten Lepers Healed and Concerning the Kingdom</vt:lpstr>
      <vt:lpstr>Concerning the Kingdom Luke 17:20-37</vt:lpstr>
      <vt:lpstr>The Nature Of The Kingdom</vt:lpstr>
      <vt:lpstr>The Nature Of The Kingdom</vt:lpstr>
      <vt:lpstr>The Nature Of The Kingdom</vt:lpstr>
      <vt:lpstr>The Nature Of The Kingdom</vt:lpstr>
      <vt:lpstr>Concerning the Kingdom Luke 17:20-37</vt:lpstr>
      <vt:lpstr>Concerning the Kingdom Luke 17:20-37</vt:lpstr>
      <vt:lpstr>Concerning the Kingdom Luke 17:20-37</vt:lpstr>
      <vt:lpstr>Concerning the Kingdom Luke 17:20-37</vt:lpstr>
      <vt:lpstr>Concerning the Kingdom Luke 17:20-37</vt:lpstr>
      <vt:lpstr>Concerning the Kingdom Luke 17:20-37</vt:lpstr>
      <vt:lpstr>Concerning the Kingdom Luke 17:20-37</vt:lpstr>
      <vt:lpstr>Concerning the Kingdom Luke 17:20-37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17: The Life Of Christ – Ten Lepers Healed and Concerning the Kingdom</dc:title>
  <dc:creator>mgalloway2715@gmail.com</dc:creator>
  <cp:lastModifiedBy>Richard Lidh</cp:lastModifiedBy>
  <cp:revision>17</cp:revision>
  <cp:lastPrinted>2022-05-17T01:57:46Z</cp:lastPrinted>
  <dcterms:created xsi:type="dcterms:W3CDTF">2022-02-16T18:18:30Z</dcterms:created>
  <dcterms:modified xsi:type="dcterms:W3CDTF">2022-05-17T01:58:18Z</dcterms:modified>
</cp:coreProperties>
</file>